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8" Type="http://schemas.openxmlformats.org/officeDocument/2006/relationships/viewProps" Target="viewProps.xml" /><Relationship Id="rId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ÜretimIQ Video Slayt Icerik Plani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Amaç:</a:t>
            </a:r>
            <a:r>
              <a:rPr/>
              <a:t> </a:t>
            </a:r>
            <a:r>
              <a:rPr>
                <a:latin typeface="Courier"/>
              </a:rPr>
              <a:t>docs/video-script.md</a:t>
            </a:r>
            <a:r>
              <a:rPr/>
              <a:t> dosyasındaki 10 dakikalık anlatımı, PowerPoint/Keynote slaytlarına doğrudan aktarılabilir hale getirmek.</a:t>
            </a:r>
            <a:br/>
            <a:r>
              <a:rPr b="1"/>
              <a:t>Hedef süre:</a:t>
            </a:r>
            <a:r>
              <a:rPr/>
              <a:t> 9:30-10:00 dakika</a:t>
            </a:r>
            <a:br/>
            <a:r>
              <a:rPr b="1"/>
              <a:t>Format:</a:t>
            </a:r>
            <a:r>
              <a:rPr/>
              <a:t> 16:9, sade kurumsal tasarım, her slaytta en fazla 3 ana mesaj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Slayt Akisi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"/>
                <a:gridCol w="406400"/>
                <a:gridCol w="1016000"/>
                <a:gridCol w="1219200"/>
                <a:gridCol w="1219200"/>
                <a:gridCol w="1016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Süre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Slayt Başlığı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Ekrandaki İçerik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Görsel / Grafik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Konuşma Odağı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0:00-0:30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ÜretimIQ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Yapay zeka tabanlı tedarik zinciri optimizasyonu ve tahmini bakım platformu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Logo + üretim hattı görseli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Kısa giriş, şirket ve proje tanıtımı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0:30-1:15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Problem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Stok fazlası, plansız duruş, manuel planlama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 ikonlu problem özeti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İmalat KOBİ’lerinin günlük maliyet baskısı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1:15-2:00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Pazar Fırsatı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Türkiye’de imalat KOBİ’leri, dijital dönüşüm ihtiyacı, ihracat potansiyeli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Türkiye haritası + pazar büyüklüğü kartları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Pazarın genişliği ve ilk odak segment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2:00-2:45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Mevcut Çözümlerin Eksikleri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Yüksek maliyet, yerel veri eksikliği, Türkçe destek zayıflığı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Rakip karşılaştırma mini tablo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Yerli ve erişilebilir AI platformu ihtiyacı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2:45-3:45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Çözüm: ÜretimIQ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Talep tahmini, bakım, envanter, enerji optimizasyonu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Dashboard mockup veya basit ürün ekranı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Ürünün ne yaptığı ve müşteriye değer önerisi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3:45-4:45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Teknik Yenilik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Edge + cloud hibrit mimari, Türkçe üretim verisi, ML pipeline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docs/teknik-mimari.md</a:t>
                      </a:r>
                      <a:r>
                        <a:rPr/>
                        <a:t> Mermaid mimari PNG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AR-GE derinliği ve patent potansiyeli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4:45-5:30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MVP ve Pilot Planı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 pilot tesis, MVP tarihi, başarı metrikleri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 aşamalı yol haritası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Ürünün nasıl doğrulanacağı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5:30-6:15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Ekip ve İstihdam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Kurucu deneyimi, 6 nitelikli istihdam, danışmanlık ağı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Ekip kartları veya organizasyon şeması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Uygulama kapasitesi ve insan kaynağı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6:15-7:00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İş Modeli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Abonelik paketleri, pilot program, kurulum hizmeti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docs/fiyatlandirma-matrisi.md</a:t>
                      </a:r>
                      <a:r>
                        <a:rPr/>
                        <a:t> özet tablo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Gelirin nasıl oluşacağı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7:00-7:45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Bütçe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1.950.000 TL toplam, 1.560.000 TL destek, 390.000 TL öz kaynak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Excel pasta grafiği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Bütçenin ana kalemleri ve gerçekçilik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7:45-8:45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Etki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Verimlilik, enerji tasarrufu, KOBİ dijital dönüşümü, ihracat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Etki ikonları + 2027/2028/2029 gelir grafiği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KOSGEB açısından ekonomik ve toplumsal katkı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8:45-9:45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Kapanış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Yenilikçi AR-GE, gerçekçi plan, yüksek etki, destek talebi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Proje adı + iletişim bilgileri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Net ve güven veren kapanış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Slayt Basina Hazir Metin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1. ÜretimIQ</a:t>
            </a:r>
          </a:p>
          <a:p>
            <a:pPr lvl="0" indent="0" marL="0">
              <a:buNone/>
            </a:pPr>
            <a:r>
              <a:rPr b="1"/>
              <a:t>Ekran metni:</a:t>
            </a:r>
            <a:r>
              <a:rPr/>
              <a:t> - Kerege Ltd. Şti. - Yapay zeka tabanlı tedarik zinciri optimizasyonu - KOSGEB İş Geliştirme Desteği Proje Başvurusu</a:t>
            </a:r>
          </a:p>
          <a:p>
            <a:pPr lvl="0" indent="0" marL="0">
              <a:buNone/>
            </a:pPr>
            <a:r>
              <a:rPr b="1"/>
              <a:t>Konuşma notu:</a:t>
            </a:r>
            <a:br/>
            <a:r>
              <a:rPr/>
              <a:t>“Merhaba, ben Önder Öztürk. Kerege Ltd. Şti. bünyesinde geliştirdiğimiz ÜretimIQ projesini sunuyorum. Amacımız, imalat KOBİ’lerinin stok, bakım ve üretim planlama süreçlerini yapay zeka ile daha verimli hale getirmek.”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2. Problem</a:t>
            </a:r>
          </a:p>
          <a:p>
            <a:pPr lvl="0" indent="0" marL="0">
              <a:buNone/>
            </a:pPr>
            <a:r>
              <a:rPr b="1"/>
              <a:t>Ekran metni:</a:t>
            </a:r>
            <a:r>
              <a:rPr/>
              <a:t> - Plansız makine duruşları üretim kaybı yaratıyor. - Manuel stok planlama maliyeti artırıyor. - Veriler dağınık olduğu için kararlar gecikiyor.</a:t>
            </a:r>
          </a:p>
          <a:p>
            <a:pPr lvl="0" indent="0" marL="0">
              <a:buNone/>
            </a:pPr>
            <a:r>
              <a:rPr b="1"/>
              <a:t>Konuşma notu:</a:t>
            </a:r>
            <a:br/>
            <a:r>
              <a:rPr/>
              <a:t>“İmalat işletmelerinde kararlar çoğu zaman ERP, Excel, bakım kayıtları ve sensör verileri arasında dağılmış durumda. Bu da stok fazlası, plansız duruş ve düşük kapasite kullanımı olarak geri dönüyor.”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3. Pazar Fırsatı</a:t>
            </a:r>
          </a:p>
          <a:p>
            <a:pPr lvl="0" indent="0" marL="0">
              <a:buNone/>
            </a:pPr>
            <a:r>
              <a:rPr b="1"/>
              <a:t>Ekran metni:</a:t>
            </a:r>
            <a:r>
              <a:rPr/>
              <a:t> - İlk hedef: makine, plastik, metal ve otomotiv yan sanayi KOBİ’leri - 3 yılda 150+ müşteri hedefi - 2. yıldan itibaren Avrupa pazarı hazırlığı</a:t>
            </a:r>
          </a:p>
          <a:p>
            <a:pPr lvl="0" indent="0" marL="0">
              <a:buNone/>
            </a:pPr>
            <a:r>
              <a:rPr b="1"/>
              <a:t>Konuşma notu:</a:t>
            </a:r>
            <a:br/>
            <a:r>
              <a:rPr/>
              <a:t>“İlk aşamada veri üretme kapasitesi yüksek ve verimlilik baskısı yoğun olan imalat alt sektörlerine odaklanıyoruz. Referans müşteriler oluştuktan sonra aynı modeli Avrupa’daki üretim KOBİ’lerine taşımayı hedefliyoruz.”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4. Mevcut Çözümlerin Eksikleri</a:t>
            </a:r>
          </a:p>
          <a:p>
            <a:pPr lvl="0" indent="0" marL="0">
              <a:buNone/>
            </a:pPr>
            <a:r>
              <a:rPr b="1"/>
              <a:t>Ekran metni:</a:t>
            </a:r>
            <a:r>
              <a:rPr/>
              <a:t> - Global çözümler pahalı ve ağır entegrasyon gerektiriyor. - Yerli çözümler çoğunlukla ERP raporlaması seviyesinde kalıyor. - Türkçe üretim verisiyle eğitilmiş AI modeli eksikliği var.</a:t>
            </a:r>
          </a:p>
          <a:p>
            <a:pPr lvl="0" indent="0" marL="0">
              <a:buNone/>
            </a:pPr>
            <a:r>
              <a:rPr b="1"/>
              <a:t>Konuşma notu:</a:t>
            </a:r>
            <a:br/>
            <a:r>
              <a:rPr/>
              <a:t>“ÜretimIQ’nin farklılaştığı nokta, KOBİ ölçeğinde uygulanabilir fiyat, hızlı kurulum ve Türkiye üretim verisine dayalı model yaklaşımıdır.”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5. Çözüm: ÜretimIQ</a:t>
            </a:r>
          </a:p>
          <a:p>
            <a:pPr lvl="0" indent="0" marL="0">
              <a:buNone/>
            </a:pPr>
            <a:r>
              <a:rPr b="1"/>
              <a:t>Ekran metni:</a:t>
            </a:r>
            <a:r>
              <a:rPr/>
              <a:t> - Talep tahmini - Öngörülü bakım - Envanter optimizasyonu - Enerji optimizasyonu</a:t>
            </a:r>
          </a:p>
          <a:p>
            <a:pPr lvl="0" indent="0" marL="0">
              <a:buNone/>
            </a:pPr>
            <a:r>
              <a:rPr b="1"/>
              <a:t>Konuşma notu:</a:t>
            </a:r>
            <a:br/>
            <a:r>
              <a:rPr/>
              <a:t>“Platform, üretim verisini anlamlandırıp karar destek ekranlarına dönüştürür. İşletme, hangi ürün için ne kadar stok tutacağını, hangi makinede arıza riski yükseldiğini ve enerji tüketimini nerede azaltabileceğini tek panelden görebilir.”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6. Teknik Yenilik</a:t>
            </a:r>
          </a:p>
          <a:p>
            <a:pPr lvl="0" indent="0" marL="0">
              <a:buNone/>
            </a:pPr>
            <a:r>
              <a:rPr b="1"/>
              <a:t>Ekran metni:</a:t>
            </a:r>
            <a:r>
              <a:rPr/>
              <a:t> - Edge gateway ile ham veri tesiste kalır. - Bulutta anonim özelliklerle model eğitimi yapılır. - MLflow ile model versiyonlama ve sürekli iyileştirme sağlanır.</a:t>
            </a:r>
          </a:p>
          <a:p>
            <a:pPr lvl="0" indent="0" marL="0">
              <a:buNone/>
            </a:pPr>
            <a:r>
              <a:rPr b="1"/>
              <a:t>Konuşma notu:</a:t>
            </a:r>
            <a:br/>
            <a:r>
              <a:rPr/>
              <a:t>“Bu mimari, hem KVKK hassasiyetini azaltır hem de üretim tesislerinin bağlantı kesintilerine dayanıklı çalışmasını sağlar. Patent potansiyeli taşıyan veri füzyonu ve hibrit tahmin yaklaşımımız burada öne çıkıyor.”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7. MVP ve Pilot Planı</a:t>
            </a:r>
          </a:p>
          <a:p>
            <a:pPr lvl="0" indent="0" marL="0">
              <a:buNone/>
            </a:pPr>
            <a:r>
              <a:rPr b="1"/>
              <a:t>Ekran metni:</a:t>
            </a:r>
            <a:r>
              <a:rPr/>
              <a:t> - Ay 1-2: veri toplama anlaşmaları - Ay 3-6: veri seti ve model geliştirme - Ay 7: MVP - Ay 7-10: 3 pilot tesis validasyonu</a:t>
            </a:r>
          </a:p>
          <a:p>
            <a:pPr lvl="0" indent="0" marL="0">
              <a:buNone/>
            </a:pPr>
            <a:r>
              <a:rPr b="1"/>
              <a:t>Konuşma notu:</a:t>
            </a:r>
            <a:br/>
            <a:r>
              <a:rPr/>
              <a:t>“MVP’yi talep tahmini ve temel öngörülü bakım modülleriyle başlatıyoruz. Pilotlarda hedefimiz, model doğruluğunu ve operasyonel faydayı gerçek üretim verisi üzerinde ölçmek.”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8. Ekip ve İstihdam</a:t>
            </a:r>
          </a:p>
          <a:p>
            <a:pPr lvl="0" indent="0" marL="0">
              <a:buNone/>
            </a:pPr>
            <a:r>
              <a:rPr b="1"/>
              <a:t>Ekran metni:</a:t>
            </a:r>
            <a:r>
              <a:rPr/>
              <a:t> - Kurucu ve proje yöneticisi: Önder Öztürk - 3 AR-GE / yazılım personeli - 1 ML / veri bilimi personeli - 2 satış ve iş geliştirme personeli</a:t>
            </a:r>
          </a:p>
          <a:p>
            <a:pPr lvl="0" indent="0" marL="0">
              <a:buNone/>
            </a:pPr>
            <a:r>
              <a:rPr b="1"/>
              <a:t>Konuşma notu:</a:t>
            </a:r>
            <a:br/>
            <a:r>
              <a:rPr/>
              <a:t>“Proje sadece yazılım geliştirme değil, satış, müşteri başarısı ve veri bilimi disiplini gerektiriyor. Bu nedenle 6 nitelikli istihdam planlıyoruz.”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9. İş Modeli</a:t>
            </a:r>
          </a:p>
          <a:p>
            <a:pPr lvl="0" indent="0" marL="0">
              <a:buNone/>
            </a:pPr>
            <a:r>
              <a:rPr b="1"/>
              <a:t>Ekran metni:</a:t>
            </a:r>
            <a:r>
              <a:rPr/>
              <a:t> - Pilot: 3 ay ücretsiz veya düşük bedelli validasyon - Starter: 2.500 TL / ay - Professional: 6.500 TL / ay - Enterprise: 12.000 TL+ / ay</a:t>
            </a:r>
          </a:p>
          <a:p>
            <a:pPr lvl="0" indent="0" marL="0">
              <a:buNone/>
            </a:pPr>
            <a:r>
              <a:rPr b="1"/>
              <a:t>Konuşma notu:</a:t>
            </a:r>
            <a:br/>
            <a:r>
              <a:rPr/>
              <a:t>“Fiyatlandırmayı KOBİ’lerin karar alma hızına uygun tuttuk. Pilot program referans üretmeyi, abonelik modeli ise sürdürülebilir ve ölçeklenebilir gelir yaratmayı hedefliyor.”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10. Bütçe</a:t>
            </a:r>
          </a:p>
          <a:p>
            <a:pPr lvl="0" indent="0" marL="0">
              <a:buNone/>
            </a:pPr>
            <a:r>
              <a:rPr b="1"/>
              <a:t>Ekran metni:</a:t>
            </a:r>
            <a:r>
              <a:rPr/>
              <a:t> - Toplam bütçe: 1.950.000 TL - KOSGEB destek talebi: 1.560.000 TL - Öz kaynak: 390.000 TL</a:t>
            </a:r>
          </a:p>
          <a:p>
            <a:pPr lvl="0" indent="0" marL="0">
              <a:buNone/>
            </a:pPr>
            <a:r>
              <a:rPr b="1"/>
              <a:t>Konuşma notu:</a:t>
            </a:r>
            <a:br/>
            <a:r>
              <a:rPr/>
              <a:t>“Bütçenin ana ağırlığı personel ve AR-GE üzerindedir. Bu tercih, projenin teknoloji geliştirme ve ticarileştirme hedefiyle uyumludur.”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11. Etki</a:t>
            </a:r>
          </a:p>
          <a:p>
            <a:pPr lvl="0" indent="0" marL="0">
              <a:buNone/>
            </a:pPr>
            <a:r>
              <a:rPr b="1"/>
              <a:t>Ekran metni:</a:t>
            </a:r>
            <a:r>
              <a:rPr/>
              <a:t> - 6 nitelikli istihdam - KOBİ’lerde verimlilik artışı - Enerji tüketiminde azalma hedefi - İhracat potansiyeli</a:t>
            </a:r>
          </a:p>
          <a:p>
            <a:pPr lvl="0" indent="0" marL="0">
              <a:buNone/>
            </a:pPr>
            <a:r>
              <a:rPr b="1"/>
              <a:t>Konuşma notu:</a:t>
            </a:r>
            <a:br/>
            <a:r>
              <a:rPr/>
              <a:t>“ÜretimIQ, yalnızca Kerege için ticari bir ürün değil; imalat KOBİ’lerinin dijital dönüşümünü hızlandıracak, verimlilik ve sürdürülebilirlik etkisi yaratacak bir platformdur.”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12. Kapanış</a:t>
            </a:r>
          </a:p>
          <a:p>
            <a:pPr lvl="0" indent="0" marL="0">
              <a:buNone/>
            </a:pPr>
            <a:r>
              <a:rPr b="1"/>
              <a:t>Ekran metni:</a:t>
            </a:r>
            <a:r>
              <a:rPr/>
              <a:t> - Yenilikçi AR-GE - Gerçekçi ticarileşme planı - Ölçülebilir ekonomik etki - KOSGEB desteği ile 24 aylık uygulama</a:t>
            </a:r>
          </a:p>
          <a:p>
            <a:pPr lvl="0" indent="0" marL="0">
              <a:buNone/>
            </a:pPr>
            <a:r>
              <a:rPr b="1"/>
              <a:t>Konuşma notu:</a:t>
            </a:r>
            <a:br/>
            <a:r>
              <a:rPr/>
              <a:t>“KOSGEB desteğiyle bu projeyi 24 ay içinde pilot doğrulamadan ticarileşmeye taşıyacağız. İlginiz için teşekkür ederim.”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Hazirlanacak Gorseller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7900"/>
                <a:gridCol w="977900"/>
                <a:gridCol w="2552700"/>
                <a:gridCol w="609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Görsel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Kaynak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Kullanılacağı Slayt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Not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Mimari diyagram PNG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docs/teknik-mimari.md</a:t>
                      </a:r>
                      <a:r>
                        <a:rPr/>
                        <a:t> Mermaid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mermaid.live ile PNG alın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Gantt timeline PNG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docs/proje-takvimi-gantt.md</a:t>
                      </a:r>
                      <a:r>
                        <a:rPr/>
                        <a:t> Mermaid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Proje takvimi için sadeleştirilmiş görünüm kullanın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Bütçe pasta grafiği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budget/butce.csv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Excel’de oranlara göre oluşturun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Gelir çubuk grafiği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budget/butce-tablosu-detayli.md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2027, 2028, 2029 ciro değerleri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Dashboard mockup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Figma / PowerPoint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Gerçek ürün yoksa temsili ama tutarlı mockup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Logo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Şirket varlıkları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1, 12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Aynı logo tüm dokümanlarda kullanılmalı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Cekim Oncesi Son Kontrol</a:t>
            </a:r>
          </a:p>
          <a:p>
            <a:pPr lvl="0"/>
            <a:r>
              <a:rPr/>
              <a:t>☐ Slayt sayısı 12’yi geçmedi.</a:t>
            </a:r>
          </a:p>
          <a:p>
            <a:pPr lvl="0"/>
            <a:r>
              <a:rPr/>
              <a:t>☐ Her slaytta 3 ana mesajdan fazla yok.</a:t>
            </a:r>
          </a:p>
          <a:p>
            <a:pPr lvl="0"/>
            <a:r>
              <a:rPr/>
              <a:t>☐ Bütçe rakamları 1.950.000 TL / 1.560.000 TL / 390.000 TL olarak aynı.</a:t>
            </a:r>
          </a:p>
          <a:p>
            <a:pPr lvl="0"/>
            <a:r>
              <a:rPr/>
              <a:t>☐ İstihdam sayısı tüm slaytlarda 6 kişi.</a:t>
            </a:r>
          </a:p>
          <a:p>
            <a:pPr lvl="0"/>
            <a:r>
              <a:rPr/>
              <a:t>☐ Video 10 dakikayı geçmiyor.</a:t>
            </a:r>
          </a:p>
          <a:p>
            <a:pPr lvl="0"/>
            <a:r>
              <a:rPr/>
              <a:t>☐ Mimari, bütçe ve gelir grafikleri okunabilir.</a:t>
            </a:r>
          </a:p>
          <a:p>
            <a:pPr lvl="0"/>
            <a:r>
              <a:rPr/>
              <a:t>☐ Kapanışta proje adı, şirket adı ve destek talebi net söyleniyor.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2026-05-03T15:17:42Z</dcterms:created>
  <dcterms:modified xsi:type="dcterms:W3CDTF">2026-05-03T15:17:42Z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